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7" r:id="rId2"/>
    <p:sldId id="258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59" r:id="rId13"/>
    <p:sldId id="272" r:id="rId14"/>
    <p:sldId id="260" r:id="rId15"/>
    <p:sldId id="26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6" r:id="rId29"/>
    <p:sldId id="285" r:id="rId30"/>
    <p:sldId id="287" r:id="rId31"/>
    <p:sldId id="288" r:id="rId32"/>
    <p:sldId id="290" r:id="rId33"/>
    <p:sldId id="291" r:id="rId34"/>
    <p:sldId id="289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82972" autoAdjust="0"/>
  </p:normalViewPr>
  <p:slideViewPr>
    <p:cSldViewPr>
      <p:cViewPr varScale="1">
        <p:scale>
          <a:sx n="101" d="100"/>
          <a:sy n="101" d="100"/>
        </p:scale>
        <p:origin x="-95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280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F5CC6-4314-4859-AECA-0C2ABAF24303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0EA28-32CF-4D22-825A-D85A71121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3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difficult for new entrants</a:t>
            </a:r>
            <a:r>
              <a:rPr lang="en-US" baseline="0" dirty="0" smtClean="0"/>
              <a:t> and inexperienced modifiers to understand.</a:t>
            </a:r>
          </a:p>
          <a:p>
            <a:r>
              <a:rPr lang="en-US" baseline="0" dirty="0" smtClean="0"/>
              <a:t>Many want to commercialize modifications the same way they would do for themselves.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0EA28-32CF-4D22-825A-D85A7112112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5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really</a:t>
            </a:r>
            <a:r>
              <a:rPr lang="en-US" baseline="0" dirty="0" smtClean="0"/>
              <a:t> is no substitute for a real, marketable alteration with a viable business plan.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Too bad the FAA can’t reject projects with little or no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0EA28-32CF-4D22-825A-D85A7112112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81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</a:t>
            </a:r>
            <a:r>
              <a:rPr lang="en-US" baseline="0" dirty="0" smtClean="0"/>
              <a:t> will take a lot of resources to develop non-DAH methods and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0EA28-32CF-4D22-825A-D85A71121124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53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106424"/>
          </a:xfrm>
        </p:spPr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693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81550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4781550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33C7B08-5B3A-4598-8317-57626C6040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815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04BB7DB-4644-43D4-A830-E6C39A0751D8}" type="datetime1">
              <a:rPr lang="en-US" smtClean="0"/>
              <a:t>7/17/2016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4517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81550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4781550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33C7B08-5B3A-4598-8317-57626C6040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815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824F5A1-FD8A-4E1C-9A4D-949D3B77DE85}" type="datetime1">
              <a:rPr lang="en-US" smtClean="0"/>
              <a:t>7/17/2016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2927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81550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4781550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33C7B08-5B3A-4598-8317-57626C6040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815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C660BB1-F528-4B73-9B77-8630B61218A2}" type="datetime1">
              <a:rPr lang="en-US" smtClean="0"/>
              <a:t>7/17/2016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9596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81550"/>
            <a:ext cx="2895600" cy="273844"/>
          </a:xfr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4781550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33C7B08-5B3A-4598-8317-57626C6040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815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CBF9C69-DEAB-4315-9233-D50A19E22BFC}" type="datetime1">
              <a:rPr lang="en-US" smtClean="0"/>
              <a:t>7/17/2016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7149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Autofit/>
          </a:bodyPr>
          <a:lstStyle>
            <a:lvl1pPr algn="l">
              <a:defRPr sz="32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81550"/>
            <a:ext cx="2895600" cy="273844"/>
          </a:xfr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4781550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33C7B08-5B3A-4598-8317-57626C6040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815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8DA7F29-46D8-4A74-9CD0-187B423E275A}" type="datetime1">
              <a:rPr lang="en-US" smtClean="0"/>
              <a:t>7/17/2016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23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81550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4781550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33C7B08-5B3A-4598-8317-57626C6040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815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91656C6-40F1-4AC2-8FAE-404E689303F4}" type="datetime1">
              <a:rPr lang="en-US" smtClean="0"/>
              <a:t>7/17/2016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317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81550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4781550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33C7B08-5B3A-4598-8317-57626C6040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815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5014B45-560C-4E0A-91C3-38AC2BC50D25}" type="datetime1">
              <a:rPr lang="en-US" smtClean="0"/>
              <a:t>7/17/2016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2050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81550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4781550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33C7B08-5B3A-4598-8317-57626C6040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815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D59E036-AC4C-4AF8-B983-10324859BF9F}" type="datetime1">
              <a:rPr lang="en-US" smtClean="0"/>
              <a:t>7/17/2016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4613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81550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4781550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33C7B08-5B3A-4598-8317-57626C6040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815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336158C-82A9-4C19-9A45-8CCDAE5A2CB1}" type="datetime1">
              <a:rPr lang="en-US" smtClean="0"/>
              <a:t>7/17/2016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1729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81550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4781550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33C7B08-5B3A-4598-8317-57626C6040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815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091DEC-2E63-4741-9061-5703F8DB8A42}" type="datetime1">
              <a:rPr lang="en-US" smtClean="0"/>
              <a:t>7/17/2016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2042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81550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4781550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33C7B08-5B3A-4598-8317-57626C6040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815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C49ADF-BCEC-4DB8-9C4D-D6BBB79C90F6}" type="datetime1">
              <a:rPr lang="en-US" smtClean="0"/>
              <a:t>7/17/2016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854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81550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4781550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33C7B08-5B3A-4598-8317-57626C6040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815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5C5550B-F230-4EF1-A682-A818DEB812C9}" type="datetime1">
              <a:rPr lang="en-US" smtClean="0"/>
              <a:t>7/17/2016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605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62000" y="1657350"/>
            <a:ext cx="7772400" cy="11064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Perspectives on Modifications and Alterations on Modern Composite Airplanes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2916936"/>
            <a:ext cx="6400800" cy="1636014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dirty="0" smtClean="0"/>
              <a:t>Paul </a:t>
            </a:r>
            <a:r>
              <a:rPr lang="en-US" dirty="0" err="1" smtClean="0"/>
              <a:t>Brey</a:t>
            </a:r>
            <a:endParaRPr lang="en-US" dirty="0" smtClean="0"/>
          </a:p>
          <a:p>
            <a:r>
              <a:rPr lang="en-US" dirty="0" smtClean="0"/>
              <a:t>July 20, 2016</a:t>
            </a:r>
          </a:p>
          <a:p>
            <a:endParaRPr lang="en-US" dirty="0" smtClean="0"/>
          </a:p>
          <a:p>
            <a:r>
              <a:rPr lang="en-US" dirty="0" smtClean="0"/>
              <a:t>FAA Workshop on Modifications and Alterations Affecting Composite Parts or Composite Structures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7033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 Structures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30362"/>
            <a:ext cx="8814619" cy="284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11833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Accepted and proven methods and material properties</a:t>
            </a:r>
          </a:p>
          <a:p>
            <a:pPr lvl="1"/>
            <a:r>
              <a:rPr lang="en-US" dirty="0" smtClean="0"/>
              <a:t>MMPDS</a:t>
            </a:r>
          </a:p>
          <a:p>
            <a:pPr lvl="1"/>
            <a:r>
              <a:rPr lang="en-US" dirty="0" smtClean="0"/>
              <a:t>NASGRO SW</a:t>
            </a:r>
          </a:p>
          <a:p>
            <a:pPr lvl="1"/>
            <a:r>
              <a:rPr lang="en-US" dirty="0" smtClean="0"/>
              <a:t>AFGROW SW</a:t>
            </a:r>
          </a:p>
          <a:p>
            <a:pPr lvl="1"/>
            <a:r>
              <a:rPr lang="en-US" dirty="0" smtClean="0"/>
              <a:t>Robust FEA</a:t>
            </a:r>
          </a:p>
          <a:p>
            <a:r>
              <a:rPr lang="en-US" dirty="0" smtClean="0"/>
              <a:t>Simple isotropic materials with recognized spec basis</a:t>
            </a:r>
          </a:p>
          <a:p>
            <a:r>
              <a:rPr lang="en-US" dirty="0" smtClean="0"/>
              <a:t>Conventional, time proven design configurations</a:t>
            </a:r>
          </a:p>
          <a:p>
            <a:r>
              <a:rPr lang="en-US" dirty="0" smtClean="0"/>
              <a:t>Well established NDI methods</a:t>
            </a:r>
          </a:p>
        </p:txBody>
      </p:sp>
    </p:spTree>
    <p:extLst>
      <p:ext uri="{BB962C8B-B14F-4D97-AF65-F5344CB8AC3E}">
        <p14:creationId xmlns:p14="http://schemas.microsoft.com/office/powerpoint/2010/main" val="17195263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We Have For Composite Structures?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took more than a half century to develop experience, guidance, and methods to manage fabric, wood, and aluminum structures</a:t>
            </a:r>
          </a:p>
          <a:p>
            <a:r>
              <a:rPr lang="en-US" dirty="0" smtClean="0"/>
              <a:t>Few composite materials are stable in production for more than a decade</a:t>
            </a:r>
          </a:p>
          <a:p>
            <a:pPr lvl="1"/>
            <a:r>
              <a:rPr lang="en-US" dirty="0" smtClean="0"/>
              <a:t>Material producers are continuously improving mechanical performance or processing ease/cost</a:t>
            </a:r>
          </a:p>
          <a:p>
            <a:pPr lvl="1"/>
            <a:r>
              <a:rPr lang="en-US" dirty="0" smtClean="0"/>
              <a:t>OEMs and new entrants constantly seek advantage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9854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Composite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will industry and regulatory entities monitor aging performance?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will we “normalize” this information to allow combining information to generalize conclusions about materials and configurations?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7053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Alterations and Modifications –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Changes, Alterations, and Modifications a natural part of the life and safety improvement progression of a new system entering operations!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2823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 Progression for a New System</a:t>
            </a:r>
            <a:endParaRPr lang="en-US" dirty="0"/>
          </a:p>
        </p:txBody>
      </p:sp>
      <p:pic>
        <p:nvPicPr>
          <p:cNvPr id="1031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00150"/>
            <a:ext cx="116113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46069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 Progression for a New System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00150"/>
            <a:ext cx="2870077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83703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 Progression for a New System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76350"/>
            <a:ext cx="2870077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10383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 Progression for a New System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00150"/>
            <a:ext cx="4299161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75773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 Progression for a New System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00150"/>
            <a:ext cx="5162566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38816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AC43-214, </a:t>
            </a:r>
            <a:r>
              <a:rPr lang="en-US" i="1" dirty="0" smtClean="0"/>
              <a:t>Repairs and Alterations to Composite and Bonded Aircraft Structure</a:t>
            </a:r>
          </a:p>
          <a:p>
            <a:endParaRPr lang="en-US" i="1" dirty="0"/>
          </a:p>
          <a:p>
            <a:r>
              <a:rPr lang="en-US" dirty="0" smtClean="0"/>
              <a:t>Key: The standard for alterations and modifications is exactly the same as for initial type certification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9692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 Progression for a New System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060" y="1200150"/>
            <a:ext cx="6299879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17586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Aging Systems will always need improvements to compete with newer systems</a:t>
            </a:r>
          </a:p>
          <a:p>
            <a:r>
              <a:rPr lang="en-US" dirty="0" smtClean="0"/>
              <a:t>Operational economics drives this need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Alterations and Modifications - Why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752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We Expect?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Correction or enhancement to address initial design shortfalls</a:t>
            </a:r>
          </a:p>
          <a:p>
            <a:r>
              <a:rPr lang="en-US" dirty="0" smtClean="0"/>
              <a:t>Performance Enhancement</a:t>
            </a:r>
          </a:p>
          <a:p>
            <a:pPr lvl="1"/>
            <a:r>
              <a:rPr lang="en-US" dirty="0" smtClean="0"/>
              <a:t>Re-engine</a:t>
            </a:r>
          </a:p>
          <a:p>
            <a:pPr lvl="1"/>
            <a:r>
              <a:rPr lang="en-US" dirty="0" smtClean="0"/>
              <a:t>Drag Reduction</a:t>
            </a:r>
          </a:p>
          <a:p>
            <a:pPr lvl="1"/>
            <a:r>
              <a:rPr lang="en-US" dirty="0" smtClean="0"/>
              <a:t>Fuel Quantity Increase</a:t>
            </a:r>
          </a:p>
          <a:p>
            <a:pPr lvl="1"/>
            <a:r>
              <a:rPr lang="en-US" dirty="0" smtClean="0"/>
              <a:t>Weight 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7110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We Expect?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Systems and Safety Upgrades</a:t>
            </a:r>
          </a:p>
          <a:p>
            <a:pPr lvl="1"/>
            <a:r>
              <a:rPr lang="en-US" dirty="0" smtClean="0"/>
              <a:t>Avionics and Flight Controls improvements</a:t>
            </a:r>
          </a:p>
          <a:p>
            <a:pPr lvl="2"/>
            <a:r>
              <a:rPr lang="en-US" dirty="0" smtClean="0"/>
              <a:t>Instruments/Displays</a:t>
            </a:r>
          </a:p>
          <a:p>
            <a:pPr lvl="2"/>
            <a:r>
              <a:rPr lang="en-US" dirty="0" smtClean="0"/>
              <a:t>Sensors</a:t>
            </a:r>
          </a:p>
          <a:p>
            <a:pPr lvl="2"/>
            <a:r>
              <a:rPr lang="en-US" dirty="0" smtClean="0"/>
              <a:t>Autopilot/Servos</a:t>
            </a:r>
          </a:p>
          <a:p>
            <a:pPr lvl="2"/>
            <a:r>
              <a:rPr lang="en-US" dirty="0" err="1" smtClean="0"/>
              <a:t>Autoland</a:t>
            </a:r>
            <a:r>
              <a:rPr lang="en-US" dirty="0" smtClean="0"/>
              <a:t>/Autonomous Flight</a:t>
            </a:r>
          </a:p>
          <a:p>
            <a:pPr lvl="1"/>
            <a:r>
              <a:rPr lang="en-US" dirty="0" err="1" smtClean="0"/>
              <a:t>Comm</a:t>
            </a:r>
            <a:r>
              <a:rPr lang="en-US" dirty="0" smtClean="0"/>
              <a:t> and Operational Environment</a:t>
            </a:r>
          </a:p>
          <a:p>
            <a:pPr lvl="2"/>
            <a:r>
              <a:rPr lang="en-US" dirty="0" smtClean="0"/>
              <a:t>ADS-B</a:t>
            </a:r>
          </a:p>
          <a:p>
            <a:pPr lvl="2"/>
            <a:r>
              <a:rPr lang="en-US" dirty="0" smtClean="0"/>
              <a:t>RVSM</a:t>
            </a:r>
          </a:p>
          <a:p>
            <a:pPr lvl="2"/>
            <a:r>
              <a:rPr lang="en-US" dirty="0" smtClean="0"/>
              <a:t>Next </a:t>
            </a:r>
            <a:r>
              <a:rPr lang="en-US" dirty="0" err="1" smtClean="0"/>
              <a:t>Next</a:t>
            </a:r>
            <a:r>
              <a:rPr lang="en-US" dirty="0" smtClean="0"/>
              <a:t> Gen?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These will be the most common changes in the future: Antennas and new equipment installations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4631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We Expect?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Systems and Safety Upgrades</a:t>
            </a:r>
          </a:p>
          <a:p>
            <a:pPr lvl="1"/>
            <a:r>
              <a:rPr lang="en-US" dirty="0" smtClean="0"/>
              <a:t>Known Ice capability</a:t>
            </a:r>
          </a:p>
          <a:p>
            <a:pPr lvl="1"/>
            <a:r>
              <a:rPr lang="en-US" dirty="0" smtClean="0"/>
              <a:t>Condition Monitoring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Condition Monitoring may offer the greatest long term safety benefit to manage systems and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6971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We Expect?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Passenger Amenities</a:t>
            </a:r>
          </a:p>
          <a:p>
            <a:pPr lvl="1"/>
            <a:r>
              <a:rPr lang="en-US" dirty="0" smtClean="0"/>
              <a:t>Environmental Comfort</a:t>
            </a:r>
            <a:endParaRPr lang="en-US" dirty="0"/>
          </a:p>
          <a:p>
            <a:pPr lvl="1"/>
            <a:r>
              <a:rPr lang="en-US" dirty="0" smtClean="0"/>
              <a:t>Interiors</a:t>
            </a:r>
          </a:p>
          <a:p>
            <a:pPr lvl="1"/>
            <a:r>
              <a:rPr lang="en-US" dirty="0" smtClean="0"/>
              <a:t>Passenger Communication Systems/Internet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We should be expecting a sudden proliferation of modifications to add high band width internet</a:t>
            </a:r>
          </a:p>
        </p:txBody>
      </p:sp>
    </p:spTree>
    <p:extLst>
      <p:ext uri="{BB962C8B-B14F-4D97-AF65-F5344CB8AC3E}">
        <p14:creationId xmlns:p14="http://schemas.microsoft.com/office/powerpoint/2010/main" val="37812587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DAH vs Other Engineering 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to accept that the DAH has the advantage</a:t>
            </a:r>
          </a:p>
          <a:p>
            <a:pPr lvl="1"/>
            <a:r>
              <a:rPr lang="en-US" dirty="0" smtClean="0"/>
              <a:t>Material data</a:t>
            </a:r>
          </a:p>
          <a:p>
            <a:pPr lvl="1"/>
            <a:r>
              <a:rPr lang="en-US" dirty="0" smtClean="0"/>
              <a:t>Configuration data</a:t>
            </a:r>
          </a:p>
          <a:p>
            <a:pPr lvl="1"/>
            <a:r>
              <a:rPr lang="en-US" dirty="0" smtClean="0"/>
              <a:t>Loads</a:t>
            </a:r>
          </a:p>
          <a:p>
            <a:pPr lvl="1"/>
            <a:r>
              <a:rPr lang="en-US" dirty="0" smtClean="0"/>
              <a:t>Validated models</a:t>
            </a:r>
          </a:p>
          <a:p>
            <a:pPr lvl="1"/>
            <a:r>
              <a:rPr lang="en-US" dirty="0" smtClean="0"/>
              <a:t>Test data</a:t>
            </a:r>
          </a:p>
          <a:p>
            <a:pPr lvl="1"/>
            <a:r>
              <a:rPr lang="en-US" dirty="0" smtClean="0"/>
              <a:t>Knowledge of margins</a:t>
            </a:r>
          </a:p>
          <a:p>
            <a:r>
              <a:rPr lang="en-US" dirty="0" smtClean="0"/>
              <a:t>DAH generally wants to keep this advantage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0485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DAH vs Other Engineering 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Other Engineering Entities still need to meet the same standard</a:t>
            </a:r>
          </a:p>
          <a:p>
            <a:pPr lvl="1"/>
            <a:r>
              <a:rPr lang="en-US" dirty="0" smtClean="0"/>
              <a:t>More work!</a:t>
            </a:r>
          </a:p>
          <a:p>
            <a:pPr lvl="1"/>
            <a:r>
              <a:rPr lang="en-US" dirty="0" smtClean="0"/>
              <a:t>More investment!</a:t>
            </a:r>
          </a:p>
          <a:p>
            <a:pPr lvl="1"/>
            <a:r>
              <a:rPr lang="en-US" dirty="0" smtClean="0"/>
              <a:t>Or, smart partnering arrangements…</a:t>
            </a:r>
          </a:p>
          <a:p>
            <a:r>
              <a:rPr lang="en-US" dirty="0" smtClean="0"/>
              <a:t>There is no substitute for a real, marketable alteration with a viable business plan</a:t>
            </a:r>
          </a:p>
          <a:p>
            <a:r>
              <a:rPr lang="en-US" dirty="0" smtClean="0"/>
              <a:t>As an engineering service provider, you should confirm this before taking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4129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Alterations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00150"/>
            <a:ext cx="8229600" cy="33944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Purpose of Alteration</a:t>
            </a:r>
          </a:p>
          <a:p>
            <a:r>
              <a:rPr lang="en-US" dirty="0" smtClean="0"/>
              <a:t>Clearly describe the intent and impact of the modification</a:t>
            </a:r>
          </a:p>
          <a:p>
            <a:pPr lvl="1"/>
            <a:r>
              <a:rPr lang="en-US" dirty="0" smtClean="0"/>
              <a:t>Why are you doing the modification?</a:t>
            </a:r>
          </a:p>
          <a:p>
            <a:pPr lvl="1"/>
            <a:r>
              <a:rPr lang="en-US" dirty="0" smtClean="0"/>
              <a:t>What flight and ground conditions are affected?</a:t>
            </a:r>
          </a:p>
          <a:p>
            <a:pPr lvl="1"/>
            <a:r>
              <a:rPr lang="en-US" dirty="0" smtClean="0"/>
              <a:t>How is aircraft performance affected?</a:t>
            </a:r>
          </a:p>
          <a:p>
            <a:pPr lvl="1"/>
            <a:r>
              <a:rPr lang="en-US" dirty="0" smtClean="0"/>
              <a:t>What systems are affected?</a:t>
            </a:r>
          </a:p>
          <a:p>
            <a:pPr lvl="1"/>
            <a:r>
              <a:rPr lang="en-US" dirty="0" smtClean="0"/>
              <a:t>What load paths are affected?</a:t>
            </a:r>
          </a:p>
          <a:p>
            <a:pPr lvl="1"/>
            <a:r>
              <a:rPr lang="en-US" dirty="0" smtClean="0"/>
              <a:t>What are the critical environmental considerations?</a:t>
            </a:r>
          </a:p>
          <a:p>
            <a:pPr lvl="1"/>
            <a:r>
              <a:rPr lang="en-US" dirty="0" smtClean="0"/>
              <a:t>Conduct a thorough FMEA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1472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Alterations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Major vs Minor</a:t>
            </a:r>
          </a:p>
          <a:p>
            <a:pPr lvl="1"/>
            <a:r>
              <a:rPr lang="en-US" dirty="0" smtClean="0"/>
              <a:t>This is a crucial determination</a:t>
            </a:r>
          </a:p>
          <a:p>
            <a:pPr lvl="1"/>
            <a:r>
              <a:rPr lang="en-US" dirty="0" smtClean="0"/>
              <a:t>Policy guidance on Substantiation of Secondary Composite Structures, PS-ACE100-2004-10300 is very helpful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Introducing new materials into an airframe will still need specification and test support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Test for credit means “major” or STC, coordinate certification plans early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208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Required Data for FAA Approval or Acceptance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 AC43-214</a:t>
            </a:r>
          </a:p>
          <a:p>
            <a:pPr lvl="1"/>
            <a:r>
              <a:rPr lang="en-US" dirty="0" smtClean="0"/>
              <a:t>Drawings</a:t>
            </a:r>
          </a:p>
          <a:p>
            <a:pPr lvl="1"/>
            <a:r>
              <a:rPr lang="en-US" dirty="0" smtClean="0"/>
              <a:t>Substantiation Data</a:t>
            </a:r>
          </a:p>
          <a:p>
            <a:pPr lvl="1"/>
            <a:r>
              <a:rPr lang="en-US" dirty="0" smtClean="0"/>
              <a:t>Material Specifications</a:t>
            </a:r>
          </a:p>
          <a:p>
            <a:pPr lvl="1"/>
            <a:r>
              <a:rPr lang="en-US" dirty="0" smtClean="0"/>
              <a:t>Fabrication and Process Specifications</a:t>
            </a:r>
          </a:p>
          <a:p>
            <a:pPr lvl="1"/>
            <a:r>
              <a:rPr lang="en-US" dirty="0" smtClean="0"/>
              <a:t>Inspection Procedures</a:t>
            </a:r>
          </a:p>
          <a:p>
            <a:pPr lvl="1"/>
            <a:r>
              <a:rPr lang="en-US" dirty="0" smtClean="0"/>
              <a:t>Defect Accept/Reject Criteria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Nothing new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8453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Alterations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Material Considerations and Selection</a:t>
            </a:r>
          </a:p>
          <a:p>
            <a:pPr lvl="1"/>
            <a:r>
              <a:rPr lang="en-US" dirty="0" smtClean="0"/>
              <a:t>Foundation for the design</a:t>
            </a:r>
          </a:p>
          <a:p>
            <a:pPr lvl="1"/>
            <a:r>
              <a:rPr lang="en-US" dirty="0" smtClean="0"/>
              <a:t>Assess structural and system impact for selected material</a:t>
            </a:r>
          </a:p>
          <a:p>
            <a:pPr lvl="1"/>
            <a:r>
              <a:rPr lang="en-US" dirty="0" smtClean="0"/>
              <a:t>Available Data:</a:t>
            </a:r>
          </a:p>
          <a:p>
            <a:pPr lvl="2"/>
            <a:r>
              <a:rPr lang="en-US" dirty="0" smtClean="0"/>
              <a:t>With few exceptions, supplier data is of little value</a:t>
            </a:r>
          </a:p>
          <a:p>
            <a:pPr lvl="2"/>
            <a:r>
              <a:rPr lang="en-US" dirty="0" smtClean="0"/>
              <a:t>What else is out there?</a:t>
            </a:r>
          </a:p>
          <a:p>
            <a:pPr lvl="3"/>
            <a:r>
              <a:rPr lang="en-US" dirty="0" smtClean="0"/>
              <a:t>DAH AMM/SRM information</a:t>
            </a:r>
          </a:p>
          <a:p>
            <a:pPr lvl="3"/>
            <a:r>
              <a:rPr lang="en-US" dirty="0" smtClean="0"/>
              <a:t>ARP information</a:t>
            </a:r>
          </a:p>
          <a:p>
            <a:pPr lvl="3"/>
            <a:r>
              <a:rPr lang="en-US" dirty="0" smtClean="0"/>
              <a:t>CMH17/AGATE</a:t>
            </a:r>
          </a:p>
          <a:p>
            <a:pPr lvl="3"/>
            <a:r>
              <a:rPr lang="en-US" dirty="0" smtClean="0"/>
              <a:t>Development of proprietary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8515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Alterations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76350"/>
            <a:ext cx="8229600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Material Considerations and Selection</a:t>
            </a:r>
          </a:p>
          <a:p>
            <a:r>
              <a:rPr lang="en-US" dirty="0" smtClean="0"/>
              <a:t>How much testing at the material level?</a:t>
            </a:r>
          </a:p>
          <a:p>
            <a:pPr lvl="1"/>
            <a:r>
              <a:rPr lang="en-US" dirty="0" smtClean="0"/>
              <a:t>Select materials with existing allowable if possible!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2360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Alterations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7635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is the strategy for ensuring part and installation integrity?</a:t>
            </a:r>
          </a:p>
          <a:p>
            <a:pPr lvl="1"/>
            <a:r>
              <a:rPr lang="en-US" dirty="0" smtClean="0"/>
              <a:t>Substantiate and control materials and process for repeated application</a:t>
            </a:r>
          </a:p>
          <a:p>
            <a:pPr marL="457200" lvl="1" indent="0" algn="ctr">
              <a:buNone/>
            </a:pPr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Substantiate individual fabrication and installation instances</a:t>
            </a:r>
          </a:p>
          <a:p>
            <a:pPr lvl="1"/>
            <a:endParaRPr lang="en-US" dirty="0"/>
          </a:p>
          <a:p>
            <a:r>
              <a:rPr lang="en-US" dirty="0" smtClean="0"/>
              <a:t>This selection determines the level of conservatism of the analytical and test substantiation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9363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Alterations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76350"/>
            <a:ext cx="8229600" cy="33944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Substantiate and control materials and process for repeated application</a:t>
            </a:r>
          </a:p>
          <a:p>
            <a:r>
              <a:rPr lang="en-US" dirty="0" smtClean="0"/>
              <a:t>Material and process spec required</a:t>
            </a:r>
          </a:p>
          <a:p>
            <a:r>
              <a:rPr lang="en-US" dirty="0" err="1" smtClean="0"/>
              <a:t>Allowables</a:t>
            </a:r>
            <a:r>
              <a:rPr lang="en-US" dirty="0" smtClean="0"/>
              <a:t> or equivalency per guidance</a:t>
            </a:r>
          </a:p>
          <a:p>
            <a:r>
              <a:rPr lang="en-US" dirty="0" smtClean="0"/>
              <a:t>Select properties important to specific details of design</a:t>
            </a:r>
          </a:p>
          <a:p>
            <a:pPr lvl="1"/>
            <a:r>
              <a:rPr lang="en-US" dirty="0" smtClean="0"/>
              <a:t>Include properties that will need RI inspection and that the material supplier can provide</a:t>
            </a:r>
          </a:p>
          <a:p>
            <a:r>
              <a:rPr lang="en-US" dirty="0" smtClean="0"/>
              <a:t>Include bond and co-bond </a:t>
            </a:r>
            <a:r>
              <a:rPr lang="en-US" dirty="0" err="1" smtClean="0"/>
              <a:t>allowables</a:t>
            </a:r>
            <a:r>
              <a:rPr lang="en-US" dirty="0" smtClean="0"/>
              <a:t> for lap joints and design detail specific joints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4775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Alterations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Substantiate individual fabrication and installation instances</a:t>
            </a:r>
          </a:p>
          <a:p>
            <a:r>
              <a:rPr lang="en-US" dirty="0" err="1" smtClean="0"/>
              <a:t>Allowables</a:t>
            </a:r>
            <a:r>
              <a:rPr lang="en-US" dirty="0" smtClean="0"/>
              <a:t> or equivalency testing per existing guidance to assess local variability</a:t>
            </a:r>
          </a:p>
          <a:p>
            <a:r>
              <a:rPr lang="en-US" dirty="0" smtClean="0"/>
              <a:t>Selection of instance based witness coupon testing for critical properties in substantiation</a:t>
            </a:r>
          </a:p>
          <a:p>
            <a:r>
              <a:rPr lang="en-US" dirty="0" smtClean="0"/>
              <a:t>Test procedures and commercial arrangement for instance based testing</a:t>
            </a:r>
          </a:p>
          <a:p>
            <a:r>
              <a:rPr lang="en-US" dirty="0" smtClean="0"/>
              <a:t>Use of very conservative </a:t>
            </a:r>
            <a:r>
              <a:rPr lang="en-US" dirty="0" err="1" smtClean="0"/>
              <a:t>allowables</a:t>
            </a:r>
            <a:r>
              <a:rPr lang="en-US" dirty="0" smtClean="0"/>
              <a:t> to reduce risk of failure of witness coupons</a:t>
            </a:r>
          </a:p>
          <a:p>
            <a:r>
              <a:rPr lang="en-US" dirty="0" smtClean="0"/>
              <a:t>Substantiation analysis and/or testing of substandard instance of installation or component</a:t>
            </a:r>
          </a:p>
        </p:txBody>
      </p:sp>
    </p:spTree>
    <p:extLst>
      <p:ext uri="{BB962C8B-B14F-4D97-AF65-F5344CB8AC3E}">
        <p14:creationId xmlns:p14="http://schemas.microsoft.com/office/powerpoint/2010/main" val="15600195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and Substantiation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 AC20-107 </a:t>
            </a:r>
          </a:p>
          <a:p>
            <a:r>
              <a:rPr lang="en-US" dirty="0" smtClean="0"/>
              <a:t>Loads</a:t>
            </a:r>
          </a:p>
          <a:p>
            <a:pPr lvl="1"/>
            <a:r>
              <a:rPr lang="en-US" dirty="0" smtClean="0"/>
              <a:t>DAH sources</a:t>
            </a:r>
          </a:p>
          <a:p>
            <a:pPr lvl="1"/>
            <a:r>
              <a:rPr lang="en-US" dirty="0" smtClean="0"/>
              <a:t>Estimation</a:t>
            </a:r>
          </a:p>
          <a:p>
            <a:pPr lvl="1"/>
            <a:r>
              <a:rPr lang="en-US" dirty="0" smtClean="0"/>
              <a:t>Local testing and reverse engineering</a:t>
            </a:r>
          </a:p>
          <a:p>
            <a:r>
              <a:rPr lang="en-US" dirty="0" smtClean="0"/>
              <a:t>Static strength – conventional and FEA techniques tailored to </a:t>
            </a:r>
            <a:r>
              <a:rPr lang="en-US" dirty="0" err="1" smtClean="0"/>
              <a:t>allowables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3862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and Substantiation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for Continued Airworthiness</a:t>
            </a:r>
          </a:p>
          <a:p>
            <a:pPr lvl="1"/>
            <a:r>
              <a:rPr lang="en-US" dirty="0" smtClean="0"/>
              <a:t>This is the backbone for safe continued operation!</a:t>
            </a:r>
          </a:p>
          <a:p>
            <a:pPr lvl="1"/>
            <a:r>
              <a:rPr lang="en-US" dirty="0" smtClean="0"/>
              <a:t>Robust field inspection plan is the best insurance for continued airworthiness</a:t>
            </a:r>
          </a:p>
          <a:p>
            <a:pPr lvl="1"/>
            <a:r>
              <a:rPr lang="en-US" dirty="0" smtClean="0"/>
              <a:t>Probability of Detection matters – it should be </a:t>
            </a:r>
            <a:r>
              <a:rPr lang="en-US" i="1" dirty="0" smtClean="0"/>
              <a:t>proven</a:t>
            </a:r>
            <a:r>
              <a:rPr lang="en-US" dirty="0" smtClean="0"/>
              <a:t> for the defects that will be allowed</a:t>
            </a:r>
          </a:p>
          <a:p>
            <a:pPr lvl="1"/>
            <a:r>
              <a:rPr lang="en-US" dirty="0" smtClean="0"/>
              <a:t>Selection of allowed defects determine both static and DT substantiation rigor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1679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and Substantiation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Damage Tolerance</a:t>
            </a:r>
          </a:p>
          <a:p>
            <a:pPr lvl="1"/>
            <a:r>
              <a:rPr lang="en-US" dirty="0" smtClean="0"/>
              <a:t>My experience is based in testing with defects</a:t>
            </a:r>
          </a:p>
          <a:p>
            <a:pPr lvl="1"/>
            <a:r>
              <a:rPr lang="en-US" dirty="0" smtClean="0"/>
              <a:t>In most cases, element level testing can be sufficient for component and relatively small modifications</a:t>
            </a:r>
          </a:p>
          <a:p>
            <a:pPr lvl="2"/>
            <a:r>
              <a:rPr lang="en-US" dirty="0" smtClean="0"/>
              <a:t>In well analyzed structure, there is usually one or several critical details that drive or bound overall performance</a:t>
            </a:r>
          </a:p>
          <a:p>
            <a:pPr lvl="1"/>
            <a:r>
              <a:rPr lang="en-US" dirty="0" smtClean="0"/>
              <a:t>Larger modification may need full scale test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What is the state of art for analytical substantiation?</a:t>
            </a:r>
          </a:p>
        </p:txBody>
      </p:sp>
    </p:spTree>
    <p:extLst>
      <p:ext uri="{BB962C8B-B14F-4D97-AF65-F5344CB8AC3E}">
        <p14:creationId xmlns:p14="http://schemas.microsoft.com/office/powerpoint/2010/main" val="11914655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 of appropriate inspection method and standard to bound lower level of acceptance</a:t>
            </a:r>
          </a:p>
          <a:p>
            <a:r>
              <a:rPr lang="en-US" dirty="0" smtClean="0"/>
              <a:t>At the part or component fabrication level, and the installation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6028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Policy -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Composite airframes, as we know them today, will be more costly to develop and substantiate alterations for non-DAH’s than metal structures – this needs to be communicated to less inexperienced applicants</a:t>
            </a:r>
          </a:p>
          <a:p>
            <a:endParaRPr lang="en-US" dirty="0"/>
          </a:p>
          <a:p>
            <a:r>
              <a:rPr lang="en-US" dirty="0" smtClean="0"/>
              <a:t>It would seem that use of composites will generally reduce or eliminate the economic advantage of modification as a means to move aircraft from one intended operational use to another alternate use such as freight or air ambulance, as has been practice with metal airplanes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5819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to Conventional Metal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Conventional metal structure has a </a:t>
            </a:r>
            <a:r>
              <a:rPr lang="en-US" i="1" dirty="0" smtClean="0"/>
              <a:t>deep body of knowledge</a:t>
            </a:r>
            <a:r>
              <a:rPr lang="en-US" dirty="0" smtClean="0"/>
              <a:t> and experience to guide engineering design and substantiation of most design changes</a:t>
            </a:r>
          </a:p>
          <a:p>
            <a:endParaRPr lang="en-US" dirty="0"/>
          </a:p>
          <a:p>
            <a:r>
              <a:rPr lang="en-US" dirty="0" smtClean="0"/>
              <a:t>Composites are less clear</a:t>
            </a:r>
          </a:p>
        </p:txBody>
      </p:sp>
    </p:spTree>
    <p:extLst>
      <p:ext uri="{BB962C8B-B14F-4D97-AF65-F5344CB8AC3E}">
        <p14:creationId xmlns:p14="http://schemas.microsoft.com/office/powerpoint/2010/main" val="14046865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Policy -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counter to the likely outcome that composite airplanes may have very long extended life durability compared to metal construction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1410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Policy -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don’t know the aging response to composite aircraft construction yet</a:t>
            </a:r>
          </a:p>
          <a:p>
            <a:pPr lvl="1"/>
            <a:r>
              <a:rPr lang="en-US" dirty="0" smtClean="0"/>
              <a:t>Conservative design criteria have generally resulted in no-growth DT designs; so we don’t really know the damage tolerance, life, or fatigue wear out margins we are dealing with</a:t>
            </a:r>
          </a:p>
          <a:p>
            <a:pPr lvl="1"/>
            <a:r>
              <a:rPr lang="en-US" dirty="0" smtClean="0"/>
              <a:t>Initial indications tell us conservative design criteria result in little or no structural decay, at least not in any measurable or conclusively </a:t>
            </a:r>
            <a:r>
              <a:rPr lang="en-US" dirty="0" err="1" smtClean="0"/>
              <a:t>inspectable</a:t>
            </a:r>
            <a:r>
              <a:rPr lang="en-US" dirty="0" smtClean="0"/>
              <a:t> way</a:t>
            </a:r>
          </a:p>
          <a:p>
            <a:pPr lvl="1"/>
            <a:r>
              <a:rPr lang="en-US" dirty="0" smtClean="0"/>
              <a:t>Bond joint, bolt joints, and metal fittings will likely be the culprit. </a:t>
            </a:r>
          </a:p>
          <a:p>
            <a:r>
              <a:rPr lang="en-US" dirty="0" smtClean="0"/>
              <a:t>For sure, as substantiated life is approached, there will be demand by owner/operator to extend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0998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Policy -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an industry, we need to develop new bodies of knowledge and new approaches to developing alterations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3958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r>
              <a:rPr lang="en-US" smtClean="0"/>
              <a:t>I Have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Are non-DAH alterations really needed to continue proliferation of system and operational safety improvement?</a:t>
            </a:r>
          </a:p>
          <a:p>
            <a:r>
              <a:rPr lang="en-US" dirty="0" smtClean="0"/>
              <a:t>What is the role of structural health and condition monitoring in the future?</a:t>
            </a:r>
          </a:p>
          <a:p>
            <a:pPr lvl="1"/>
            <a:r>
              <a:rPr lang="en-US" dirty="0" smtClean="0"/>
              <a:t>Can operational oversight compensate for less long term experience with an equivalent level of safety?</a:t>
            </a:r>
          </a:p>
          <a:p>
            <a:r>
              <a:rPr lang="en-US" dirty="0" smtClean="0"/>
              <a:t>Can we develop an infrastructure to support “instance based” material and process verification?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149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Listening!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2268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 43.13-2 guidance</a:t>
            </a:r>
          </a:p>
          <a:p>
            <a:endParaRPr lang="en-US" dirty="0"/>
          </a:p>
          <a:p>
            <a:r>
              <a:rPr lang="en-US" dirty="0" smtClean="0"/>
              <a:t>Evolution of fail safe, fatigue, damage tolerant design, and finally, understanding the combination of these results in current regulation</a:t>
            </a:r>
          </a:p>
          <a:p>
            <a:endParaRPr lang="en-US" dirty="0"/>
          </a:p>
          <a:p>
            <a:r>
              <a:rPr lang="en-US" dirty="0" smtClean="0"/>
              <a:t>Regulations end up requiring test based evidence to address damage tolerance and wide spread fatigue damage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7357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non-DAH entities address need for test?</a:t>
            </a:r>
          </a:p>
          <a:p>
            <a:endParaRPr lang="en-US" dirty="0"/>
          </a:p>
          <a:p>
            <a:r>
              <a:rPr lang="en-US" dirty="0" smtClean="0"/>
              <a:t>AFS-300 Major Repair/Alteration Data Approval Job Guide provides experience based guidance!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3065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 Structures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52550"/>
            <a:ext cx="866775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39412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282" y="1200150"/>
            <a:ext cx="8269751" cy="3505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13690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33550"/>
            <a:ext cx="879011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65402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4159</TotalTime>
  <Words>1505</Words>
  <Application>Microsoft Office PowerPoint</Application>
  <PresentationFormat>On-screen Show (16:9)</PresentationFormat>
  <Paragraphs>225</Paragraphs>
  <Slides>44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blank</vt:lpstr>
      <vt:lpstr>Perspectives on Modifications and Alterations on Modern Composite Airplanes</vt:lpstr>
      <vt:lpstr>Starting Point</vt:lpstr>
      <vt:lpstr>Required Data for FAA Approval or Acceptance</vt:lpstr>
      <vt:lpstr>Comparison to Conventional Metal Structure</vt:lpstr>
      <vt:lpstr>Metal Structures</vt:lpstr>
      <vt:lpstr>Metal Structures</vt:lpstr>
      <vt:lpstr>Metal Structures</vt:lpstr>
      <vt:lpstr>Metal Structures</vt:lpstr>
      <vt:lpstr>PowerPoint Presentation</vt:lpstr>
      <vt:lpstr>Metal Structures</vt:lpstr>
      <vt:lpstr>Metal Structures</vt:lpstr>
      <vt:lpstr>What Do We Have For Composite Structures?</vt:lpstr>
      <vt:lpstr>Composite Structures</vt:lpstr>
      <vt:lpstr>Alterations and Modifications – Why?</vt:lpstr>
      <vt:lpstr>Life Cycle Progression for a New System</vt:lpstr>
      <vt:lpstr>Life Cycle Progression for a New System</vt:lpstr>
      <vt:lpstr>Life Cycle Progression for a New System</vt:lpstr>
      <vt:lpstr>Life Cycle Progression for a New System</vt:lpstr>
      <vt:lpstr>Life Cycle Progression for a New System</vt:lpstr>
      <vt:lpstr>Life Cycle Progression for a New System</vt:lpstr>
      <vt:lpstr>Alterations and Modifications - Why</vt:lpstr>
      <vt:lpstr>What Should We Expect?</vt:lpstr>
      <vt:lpstr>What Should We Expect?</vt:lpstr>
      <vt:lpstr>What Should We Expect?</vt:lpstr>
      <vt:lpstr>What Should We Expect?</vt:lpstr>
      <vt:lpstr>DAH vs Other Engineering Entity</vt:lpstr>
      <vt:lpstr>DAH vs Other Engineering Entity</vt:lpstr>
      <vt:lpstr>Designing Alterations</vt:lpstr>
      <vt:lpstr>Designing Alterations</vt:lpstr>
      <vt:lpstr>Designing Alterations</vt:lpstr>
      <vt:lpstr>Designing Alterations</vt:lpstr>
      <vt:lpstr>Designing Alterations</vt:lpstr>
      <vt:lpstr>Designing Alterations</vt:lpstr>
      <vt:lpstr>Designing Alterations</vt:lpstr>
      <vt:lpstr>Design and Substantiation</vt:lpstr>
      <vt:lpstr>Design and Substantiation</vt:lpstr>
      <vt:lpstr>Design and Substantiation</vt:lpstr>
      <vt:lpstr>Inspection</vt:lpstr>
      <vt:lpstr>Evolution of Policy - Comments</vt:lpstr>
      <vt:lpstr>Evolution of Policy - Comments</vt:lpstr>
      <vt:lpstr>Evolution of Policy - Comments</vt:lpstr>
      <vt:lpstr>Evolution of Policy - Comments</vt:lpstr>
      <vt:lpstr>Questions I Have</vt:lpstr>
      <vt:lpstr>Thank You For Listening!</vt:lpstr>
    </vt:vector>
  </TitlesOfParts>
  <Company>Cirrus Aircraft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Requirements</dc:title>
  <dc:creator>Paul Brey</dc:creator>
  <cp:lastModifiedBy>Paul Brey</cp:lastModifiedBy>
  <cp:revision>27</cp:revision>
  <dcterms:created xsi:type="dcterms:W3CDTF">2016-07-17T15:22:43Z</dcterms:created>
  <dcterms:modified xsi:type="dcterms:W3CDTF">2016-07-20T12:42:26Z</dcterms:modified>
</cp:coreProperties>
</file>